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0"/>
  </p:notesMasterIdLst>
  <p:sldIdLst>
    <p:sldId id="311" r:id="rId2"/>
    <p:sldId id="312" r:id="rId3"/>
    <p:sldId id="314" r:id="rId4"/>
    <p:sldId id="292" r:id="rId5"/>
    <p:sldId id="293" r:id="rId6"/>
    <p:sldId id="315" r:id="rId7"/>
    <p:sldId id="316" r:id="rId8"/>
    <p:sldId id="31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0" autoAdjust="0"/>
    <p:restoredTop sz="78364" autoAdjust="0"/>
  </p:normalViewPr>
  <p:slideViewPr>
    <p:cSldViewPr>
      <p:cViewPr varScale="1">
        <p:scale>
          <a:sx n="54" d="100"/>
          <a:sy n="54" d="100"/>
        </p:scale>
        <p:origin x="1212" y="6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Use a classifier to evaluate a feature subset</a:t>
            </a:r>
          </a:p>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3</a:t>
            </a:fld>
            <a:endParaRPr lang="en-US"/>
          </a:p>
        </p:txBody>
      </p:sp>
    </p:spTree>
    <p:extLst>
      <p:ext uri="{BB962C8B-B14F-4D97-AF65-F5344CB8AC3E}">
        <p14:creationId xmlns:p14="http://schemas.microsoft.com/office/powerpoint/2010/main" val="2914348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latin typeface="Helvetica" panose="020B0604020202020204" pitchFamily="34" charset="0"/>
                <a:cs typeface="Helvetica" panose="020B0604020202020204" pitchFamily="34" charset="0"/>
              </a:rPr>
              <a:t>WRAPPER BASED FEATURE SUBSET SELECTION:</a:t>
            </a:r>
            <a:r>
              <a:rPr lang="en-US" b="0" baseline="0" dirty="0" smtClean="0">
                <a:latin typeface="Helvetica" panose="020B0604020202020204" pitchFamily="34" charset="0"/>
                <a:cs typeface="Helvetica" panose="020B0604020202020204" pitchFamily="34" charset="0"/>
              </a:rPr>
              <a:t> In this methods the search algorithm outputs a feature subset which is again used by the ML algorithm and the prediction accuracy is obtained which is fed to the search algorithm and then it proceeds and finally it outputs the final subset.</a:t>
            </a:r>
            <a:endParaRPr lang="en-US" b="0" dirty="0" smtClean="0">
              <a:latin typeface="Helvetica" panose="020B0604020202020204" pitchFamily="34" charset="0"/>
              <a:cs typeface="Helvetica" panose="020B0604020202020204" pitchFamily="34" charset="0"/>
            </a:endParaRPr>
          </a:p>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4</a:t>
            </a:fld>
            <a:endParaRPr lang="en-US"/>
          </a:p>
        </p:txBody>
      </p:sp>
    </p:spTree>
    <p:extLst>
      <p:ext uri="{BB962C8B-B14F-4D97-AF65-F5344CB8AC3E}">
        <p14:creationId xmlns:p14="http://schemas.microsoft.com/office/powerpoint/2010/main" val="3212949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Step for</a:t>
            </a:r>
          </a:p>
          <a:p>
            <a:endParaRPr lang="en-US" dirty="0" smtClean="0"/>
          </a:p>
          <a:p>
            <a:r>
              <a:rPr lang="en-US" dirty="0" smtClean="0"/>
              <a:t>If features are redundant you may not use all of them</a:t>
            </a:r>
            <a:r>
              <a:rPr lang="en-US" baseline="0" dirty="0" smtClean="0"/>
              <a:t> hence we can find all uncorrelated features. You can arbitrarily start with a feature and keep adding other feature and if you find correlation with the new added feature we can discard them.</a:t>
            </a:r>
          </a:p>
          <a:p>
            <a:r>
              <a:rPr lang="en-US" baseline="0" dirty="0" smtClean="0"/>
              <a:t>We also have to eliminate irreverent features </a:t>
            </a:r>
          </a:p>
          <a:p>
            <a:endParaRPr lang="en-US" dirty="0"/>
          </a:p>
        </p:txBody>
      </p:sp>
      <p:sp>
        <p:nvSpPr>
          <p:cNvPr id="4" name="Slide Number Placeholder 3"/>
          <p:cNvSpPr>
            <a:spLocks noGrp="1"/>
          </p:cNvSpPr>
          <p:nvPr>
            <p:ph type="sldNum" sz="quarter" idx="10"/>
          </p:nvPr>
        </p:nvSpPr>
        <p:spPr/>
        <p:txBody>
          <a:bodyPr/>
          <a:lstStyle/>
          <a:p>
            <a:fld id="{FD334F72-63C4-4F48-89BB-ECE000B57864}" type="slidenum">
              <a:rPr lang="en-US" smtClean="0"/>
              <a:t>5</a:t>
            </a:fld>
            <a:endParaRPr lang="en-US"/>
          </a:p>
        </p:txBody>
      </p:sp>
    </p:spTree>
    <p:extLst>
      <p:ext uri="{BB962C8B-B14F-4D97-AF65-F5344CB8AC3E}">
        <p14:creationId xmlns:p14="http://schemas.microsoft.com/office/powerpoint/2010/main" val="614119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recursive feature elimination </a:t>
            </a:r>
          </a:p>
          <a:p>
            <a:r>
              <a:rPr lang="en-US" sz="1200" b="0" i="0" kern="1200" dirty="0" smtClean="0">
                <a:solidFill>
                  <a:schemeClr val="tx1"/>
                </a:solidFill>
                <a:effectLst/>
                <a:latin typeface="+mn-lt"/>
                <a:ea typeface="+mn-ea"/>
                <a:cs typeface="+mn-cs"/>
              </a:rPr>
              <a:t>Therefore, the subset size is a </a:t>
            </a:r>
            <a:r>
              <a:rPr lang="en-US" sz="1200" b="0" i="1" kern="1200" dirty="0" smtClean="0">
                <a:solidFill>
                  <a:schemeClr val="tx1"/>
                </a:solidFill>
                <a:effectLst/>
                <a:latin typeface="+mn-lt"/>
                <a:ea typeface="+mn-ea"/>
                <a:cs typeface="+mn-cs"/>
              </a:rPr>
              <a:t>tuning parameter</a:t>
            </a:r>
            <a:r>
              <a:rPr lang="en-US" sz="1200" b="0" i="0" kern="1200" dirty="0" smtClean="0">
                <a:solidFill>
                  <a:schemeClr val="tx1"/>
                </a:solidFill>
                <a:effectLst/>
                <a:latin typeface="+mn-lt"/>
                <a:ea typeface="+mn-ea"/>
                <a:cs typeface="+mn-cs"/>
              </a:rPr>
              <a:t> for RFE. </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6</a:t>
            </a:fld>
            <a:endParaRPr lang="en-US"/>
          </a:p>
        </p:txBody>
      </p:sp>
    </p:spTree>
    <p:extLst>
      <p:ext uri="{BB962C8B-B14F-4D97-AF65-F5344CB8AC3E}">
        <p14:creationId xmlns:p14="http://schemas.microsoft.com/office/powerpoint/2010/main" val="7470379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smtClean="0"/>
              <a:t>Wrapper Method for Feature </a:t>
            </a:r>
            <a:r>
              <a:rPr lang="en-IN" dirty="0"/>
              <a:t>S</a:t>
            </a:r>
            <a:r>
              <a:rPr lang="en-IN" dirty="0" smtClean="0"/>
              <a:t>ubset Selection</a:t>
            </a: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41877659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a:t>
            </a:r>
            <a:endParaRPr lang="en-US" dirty="0"/>
          </a:p>
        </p:txBody>
      </p:sp>
      <p:sp>
        <p:nvSpPr>
          <p:cNvPr id="3" name="Text Placeholder 2"/>
          <p:cNvSpPr>
            <a:spLocks noGrp="1"/>
          </p:cNvSpPr>
          <p:nvPr>
            <p:ph type="body" sz="quarter" idx="13"/>
          </p:nvPr>
        </p:nvSpPr>
        <p:spPr/>
        <p:txBody>
          <a:bodyPr>
            <a:normAutofit/>
          </a:bodyPr>
          <a:lstStyle/>
          <a:p>
            <a:pPr>
              <a:lnSpc>
                <a:spcPct val="150000"/>
              </a:lnSpc>
              <a:buFont typeface="Wingdings" panose="05000000000000000000" pitchFamily="2" charset="2"/>
              <a:buChar char="Ø"/>
            </a:pPr>
            <a:r>
              <a:rPr lang="en-US" sz="2400" dirty="0" smtClean="0"/>
              <a:t>Formulate the problem of wrapper based subset selection</a:t>
            </a:r>
          </a:p>
          <a:p>
            <a:pPr>
              <a:lnSpc>
                <a:spcPct val="150000"/>
              </a:lnSpc>
              <a:buFont typeface="Wingdings" panose="05000000000000000000" pitchFamily="2" charset="2"/>
              <a:buChar char="Ø"/>
            </a:pPr>
            <a:r>
              <a:rPr lang="en-US" sz="2400" dirty="0" smtClean="0"/>
              <a:t>List and apply </a:t>
            </a:r>
            <a:r>
              <a:rPr lang="en-US" sz="2400" dirty="0"/>
              <a:t>wrapper based subset selection</a:t>
            </a:r>
          </a:p>
          <a:p>
            <a:pPr>
              <a:buFont typeface="Wingdings" panose="05000000000000000000" pitchFamily="2" charset="2"/>
              <a:buChar char="Ø"/>
            </a:pPr>
            <a:endParaRPr lang="en-US" sz="2400" dirty="0"/>
          </a:p>
        </p:txBody>
      </p:sp>
    </p:spTree>
    <p:extLst>
      <p:ext uri="{BB962C8B-B14F-4D97-AF65-F5344CB8AC3E}">
        <p14:creationId xmlns:p14="http://schemas.microsoft.com/office/powerpoint/2010/main" val="3015791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Wrapper Based Methods</a:t>
            </a:r>
            <a:endParaRPr lang="en-US" dirty="0"/>
          </a:p>
        </p:txBody>
      </p:sp>
      <p:sp>
        <p:nvSpPr>
          <p:cNvPr id="3" name="Text Placeholder 2"/>
          <p:cNvSpPr>
            <a:spLocks noGrp="1"/>
          </p:cNvSpPr>
          <p:nvPr>
            <p:ph type="body" sz="quarter" idx="13"/>
          </p:nvPr>
        </p:nvSpPr>
        <p:spPr>
          <a:xfrm>
            <a:off x="609600" y="1295400"/>
            <a:ext cx="11049000" cy="3886200"/>
          </a:xfrm>
        </p:spPr>
        <p:txBody>
          <a:bodyPr>
            <a:normAutofit/>
          </a:bodyPr>
          <a:lstStyle/>
          <a:p>
            <a:pPr algn="just">
              <a:lnSpc>
                <a:spcPct val="150000"/>
              </a:lnSpc>
              <a:buFont typeface="Wingdings" panose="05000000000000000000" pitchFamily="2" charset="2"/>
              <a:buChar char="Ø"/>
            </a:pPr>
            <a:r>
              <a:rPr lang="en-US" sz="2400" dirty="0" smtClean="0"/>
              <a:t>Greedy Based algorithms</a:t>
            </a:r>
          </a:p>
          <a:p>
            <a:pPr algn="just">
              <a:lnSpc>
                <a:spcPct val="150000"/>
              </a:lnSpc>
              <a:buFont typeface="Wingdings" panose="05000000000000000000" pitchFamily="2" charset="2"/>
              <a:buChar char="Ø"/>
            </a:pPr>
            <a:r>
              <a:rPr lang="en-US" sz="2400" dirty="0" smtClean="0"/>
              <a:t>Agnostic to the machine learning models chosen. </a:t>
            </a:r>
          </a:p>
          <a:p>
            <a:pPr algn="just">
              <a:lnSpc>
                <a:spcPct val="150000"/>
              </a:lnSpc>
              <a:buFont typeface="Wingdings" panose="05000000000000000000" pitchFamily="2" charset="2"/>
              <a:buChar char="Ø"/>
            </a:pPr>
            <a:r>
              <a:rPr lang="en-US" sz="2400" dirty="0" smtClean="0"/>
              <a:t>Sequential feature selection algorithm add or remove one feature at a time based on the classifier performance until a desired criterion is met.</a:t>
            </a:r>
            <a:endParaRPr lang="en-US" sz="2400" dirty="0"/>
          </a:p>
        </p:txBody>
      </p:sp>
    </p:spTree>
    <p:extLst>
      <p:ext uri="{BB962C8B-B14F-4D97-AF65-F5344CB8AC3E}">
        <p14:creationId xmlns:p14="http://schemas.microsoft.com/office/powerpoint/2010/main" val="3305346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 for Wrapper </a:t>
            </a:r>
            <a:r>
              <a:rPr lang="en-US" dirty="0"/>
              <a:t>based method</a:t>
            </a:r>
          </a:p>
        </p:txBody>
      </p:sp>
      <p:sp>
        <p:nvSpPr>
          <p:cNvPr id="3" name="Text Placeholder 2"/>
          <p:cNvSpPr>
            <a:spLocks noGrp="1"/>
          </p:cNvSpPr>
          <p:nvPr>
            <p:ph type="body" sz="quarter" idx="13"/>
          </p:nvPr>
        </p:nvSpPr>
        <p:spPr>
          <a:xfrm>
            <a:off x="380126" y="1248113"/>
            <a:ext cx="7068875" cy="2935403"/>
          </a:xfrm>
        </p:spPr>
        <p:txBody>
          <a:bodyPr>
            <a:noAutofit/>
          </a:bodyPr>
          <a:lstStyle/>
          <a:p>
            <a:pPr marL="0" indent="0">
              <a:buNone/>
            </a:pPr>
            <a:r>
              <a:rPr lang="en-US" sz="2400" b="1" dirty="0" smtClean="0"/>
              <a:t>Input</a:t>
            </a:r>
            <a:r>
              <a:rPr lang="en-US" sz="2400" b="1" dirty="0"/>
              <a:t>: </a:t>
            </a:r>
            <a:r>
              <a:rPr lang="en-US" sz="2400" dirty="0"/>
              <a:t>large feature set </a:t>
            </a:r>
            <a:r>
              <a:rPr lang="el-GR" sz="2400" dirty="0"/>
              <a:t>Ω</a:t>
            </a:r>
          </a:p>
          <a:p>
            <a:pPr marL="0" indent="0">
              <a:buNone/>
            </a:pPr>
            <a:r>
              <a:rPr lang="el-GR" sz="2400" dirty="0"/>
              <a:t>	</a:t>
            </a:r>
            <a:r>
              <a:rPr lang="en-US" sz="2400" dirty="0"/>
              <a:t>Identify candidate subset S ⊆ </a:t>
            </a:r>
            <a:r>
              <a:rPr lang="el-GR" sz="2400" dirty="0"/>
              <a:t>Ω</a:t>
            </a:r>
          </a:p>
          <a:p>
            <a:pPr marL="0" indent="0">
              <a:buNone/>
            </a:pPr>
            <a:r>
              <a:rPr lang="el-GR" sz="2400" dirty="0"/>
              <a:t>	</a:t>
            </a:r>
            <a:r>
              <a:rPr lang="en-US" sz="2400" dirty="0"/>
              <a:t>While </a:t>
            </a:r>
            <a:r>
              <a:rPr lang="en-US" sz="2400" dirty="0" smtClean="0"/>
              <a:t>!</a:t>
            </a:r>
            <a:r>
              <a:rPr lang="en-US" sz="2400" dirty="0" err="1" smtClean="0"/>
              <a:t>stop_criterion</a:t>
            </a:r>
            <a:r>
              <a:rPr lang="en-US" sz="2400" dirty="0"/>
              <a:t>()</a:t>
            </a:r>
          </a:p>
          <a:p>
            <a:pPr marL="0" indent="0">
              <a:buNone/>
            </a:pPr>
            <a:r>
              <a:rPr lang="en-US" sz="2400" dirty="0"/>
              <a:t>		Evaluate </a:t>
            </a:r>
            <a:r>
              <a:rPr lang="en-US" sz="2400" dirty="0">
                <a:solidFill>
                  <a:srgbClr val="FF0000"/>
                </a:solidFill>
              </a:rPr>
              <a:t>error of a classifier </a:t>
            </a:r>
            <a:r>
              <a:rPr lang="en-US" sz="2400" dirty="0"/>
              <a:t>using S.</a:t>
            </a:r>
          </a:p>
          <a:p>
            <a:pPr marL="0" indent="0">
              <a:buNone/>
            </a:pPr>
            <a:r>
              <a:rPr lang="en-US" sz="2400" dirty="0"/>
              <a:t>		Adapt subset S.</a:t>
            </a:r>
          </a:p>
          <a:p>
            <a:pPr marL="0" indent="0">
              <a:buNone/>
            </a:pPr>
            <a:r>
              <a:rPr lang="en-US" sz="2400" b="1" dirty="0"/>
              <a:t> Return S</a:t>
            </a:r>
            <a:r>
              <a:rPr lang="en-US" sz="2400" b="1" dirty="0" smtClean="0"/>
              <a:t>.</a:t>
            </a:r>
          </a:p>
          <a:p>
            <a:pPr marL="0" indent="0">
              <a:buNone/>
            </a:pPr>
            <a:endParaRPr lang="en-US" b="1" dirty="0"/>
          </a:p>
          <a:p>
            <a:pPr marL="0" indent="0">
              <a:buNone/>
            </a:pPr>
            <a:endParaRPr lang="en-US" b="1" dirty="0"/>
          </a:p>
          <a:p>
            <a:pPr marL="0" indent="0">
              <a:buNone/>
            </a:pPr>
            <a:endParaRPr lang="en-US" dirty="0"/>
          </a:p>
        </p:txBody>
      </p:sp>
      <p:grpSp>
        <p:nvGrpSpPr>
          <p:cNvPr id="5" name="Group 4"/>
          <p:cNvGrpSpPr/>
          <p:nvPr/>
        </p:nvGrpSpPr>
        <p:grpSpPr>
          <a:xfrm>
            <a:off x="7543800" y="1371600"/>
            <a:ext cx="3886200" cy="4343856"/>
            <a:chOff x="8153400" y="1790244"/>
            <a:chExt cx="3886200" cy="4343856"/>
          </a:xfrm>
        </p:grpSpPr>
        <p:sp>
          <p:nvSpPr>
            <p:cNvPr id="6" name="Rectangle 5"/>
            <p:cNvSpPr/>
            <p:nvPr/>
          </p:nvSpPr>
          <p:spPr>
            <a:xfrm>
              <a:off x="8991600" y="1790244"/>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Training data</a:t>
              </a:r>
              <a:endParaRPr lang="en-US" dirty="0"/>
            </a:p>
          </p:txBody>
        </p:sp>
        <p:sp>
          <p:nvSpPr>
            <p:cNvPr id="7" name="Rounded Rectangle 6"/>
            <p:cNvSpPr/>
            <p:nvPr/>
          </p:nvSpPr>
          <p:spPr>
            <a:xfrm>
              <a:off x="8358070" y="2971799"/>
              <a:ext cx="3681530" cy="205740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endParaRPr lang="en-US" dirty="0"/>
            </a:p>
            <a:p>
              <a:pPr algn="ctr"/>
              <a:endParaRPr lang="en-US" dirty="0" smtClean="0"/>
            </a:p>
            <a:p>
              <a:pPr algn="ctr"/>
              <a:r>
                <a:rPr lang="en-US" dirty="0" smtClean="0"/>
                <a:t>Wrapper Feature Subset Selection</a:t>
              </a:r>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a:p>
              <a:pPr algn="ctr"/>
              <a:endParaRPr lang="en-US" dirty="0" smtClean="0"/>
            </a:p>
            <a:p>
              <a:pPr algn="ctr"/>
              <a:endParaRPr lang="en-US" dirty="0"/>
            </a:p>
          </p:txBody>
        </p:sp>
        <p:sp>
          <p:nvSpPr>
            <p:cNvPr id="8" name="Rounded Rectangle 7"/>
            <p:cNvSpPr/>
            <p:nvPr/>
          </p:nvSpPr>
          <p:spPr>
            <a:xfrm>
              <a:off x="9470990" y="3472314"/>
              <a:ext cx="1387510" cy="442913"/>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Search</a:t>
              </a:r>
              <a:endParaRPr lang="en-US" dirty="0"/>
            </a:p>
          </p:txBody>
        </p:sp>
        <p:sp>
          <p:nvSpPr>
            <p:cNvPr id="9" name="Rounded Rectangle 8"/>
            <p:cNvSpPr/>
            <p:nvPr/>
          </p:nvSpPr>
          <p:spPr>
            <a:xfrm>
              <a:off x="9273788" y="4297816"/>
              <a:ext cx="2103014" cy="547461"/>
            </a:xfrm>
            <a:prstGeom prst="round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Learning Algorithm</a:t>
              </a:r>
            </a:p>
          </p:txBody>
        </p:sp>
        <p:cxnSp>
          <p:nvCxnSpPr>
            <p:cNvPr id="10" name="Straight Arrow Connector 9"/>
            <p:cNvCxnSpPr/>
            <p:nvPr/>
          </p:nvCxnSpPr>
          <p:spPr>
            <a:xfrm>
              <a:off x="9829800" y="3915227"/>
              <a:ext cx="0" cy="3521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V="1">
              <a:off x="10591800" y="3915227"/>
              <a:ext cx="0" cy="352198"/>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8646002" y="3695700"/>
              <a:ext cx="955198" cy="646331"/>
            </a:xfrm>
            <a:prstGeom prst="rect">
              <a:avLst/>
            </a:prstGeom>
            <a:noFill/>
          </p:spPr>
          <p:txBody>
            <a:bodyPr wrap="none" rtlCol="0">
              <a:spAutoFit/>
            </a:bodyPr>
            <a:lstStyle/>
            <a:p>
              <a:r>
                <a:rPr lang="en-US" dirty="0" smtClean="0">
                  <a:solidFill>
                    <a:schemeClr val="bg1"/>
                  </a:solidFill>
                </a:rPr>
                <a:t>Feature </a:t>
              </a:r>
            </a:p>
            <a:p>
              <a:r>
                <a:rPr lang="en-US" dirty="0" smtClean="0">
                  <a:solidFill>
                    <a:schemeClr val="bg1"/>
                  </a:solidFill>
                </a:rPr>
                <a:t>subset</a:t>
              </a:r>
              <a:endParaRPr lang="en-US" dirty="0">
                <a:solidFill>
                  <a:schemeClr val="bg1"/>
                </a:solidFill>
              </a:endParaRPr>
            </a:p>
          </p:txBody>
        </p:sp>
        <p:sp>
          <p:nvSpPr>
            <p:cNvPr id="13" name="TextBox 12"/>
            <p:cNvSpPr txBox="1"/>
            <p:nvPr/>
          </p:nvSpPr>
          <p:spPr>
            <a:xfrm>
              <a:off x="10891269" y="3695700"/>
              <a:ext cx="1115562" cy="646331"/>
            </a:xfrm>
            <a:prstGeom prst="rect">
              <a:avLst/>
            </a:prstGeom>
            <a:noFill/>
          </p:spPr>
          <p:txBody>
            <a:bodyPr wrap="none" rtlCol="0">
              <a:spAutoFit/>
            </a:bodyPr>
            <a:lstStyle/>
            <a:p>
              <a:r>
                <a:rPr lang="en-US" dirty="0" smtClean="0">
                  <a:solidFill>
                    <a:schemeClr val="bg1"/>
                  </a:solidFill>
                </a:rPr>
                <a:t>Predictive</a:t>
              </a:r>
            </a:p>
            <a:p>
              <a:r>
                <a:rPr lang="en-US" dirty="0" smtClean="0">
                  <a:solidFill>
                    <a:schemeClr val="bg1"/>
                  </a:solidFill>
                </a:rPr>
                <a:t>accuracy</a:t>
              </a:r>
              <a:endParaRPr lang="en-US" dirty="0">
                <a:solidFill>
                  <a:schemeClr val="bg1"/>
                </a:solidFill>
              </a:endParaRPr>
            </a:p>
          </p:txBody>
        </p:sp>
        <p:cxnSp>
          <p:nvCxnSpPr>
            <p:cNvPr id="14" name="Straight Arrow Connector 13"/>
            <p:cNvCxnSpPr/>
            <p:nvPr/>
          </p:nvCxnSpPr>
          <p:spPr>
            <a:xfrm>
              <a:off x="9982200" y="2285999"/>
              <a:ext cx="0" cy="700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9250459" y="5600700"/>
              <a:ext cx="2057400" cy="533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Machine Learning Algorithm</a:t>
              </a:r>
              <a:endParaRPr lang="en-US" dirty="0"/>
            </a:p>
          </p:txBody>
        </p:sp>
        <p:cxnSp>
          <p:nvCxnSpPr>
            <p:cNvPr id="16" name="Straight Arrow Connector 15"/>
            <p:cNvCxnSpPr>
              <a:endCxn id="15" idx="0"/>
            </p:cNvCxnSpPr>
            <p:nvPr/>
          </p:nvCxnSpPr>
          <p:spPr>
            <a:xfrm>
              <a:off x="10279159" y="5029200"/>
              <a:ext cx="0" cy="571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200850" y="5131027"/>
              <a:ext cx="2043701" cy="369332"/>
            </a:xfrm>
            <a:prstGeom prst="rect">
              <a:avLst/>
            </a:prstGeom>
            <a:noFill/>
          </p:spPr>
          <p:txBody>
            <a:bodyPr wrap="none" rtlCol="0">
              <a:spAutoFit/>
            </a:bodyPr>
            <a:lstStyle/>
            <a:p>
              <a:r>
                <a:rPr lang="en-US" dirty="0" smtClean="0"/>
                <a:t>Final feature Subset</a:t>
              </a:r>
              <a:endParaRPr lang="en-US" dirty="0"/>
            </a:p>
          </p:txBody>
        </p:sp>
        <p:sp>
          <p:nvSpPr>
            <p:cNvPr id="18" name="TextBox 17"/>
            <p:cNvSpPr txBox="1"/>
            <p:nvPr/>
          </p:nvSpPr>
          <p:spPr>
            <a:xfrm>
              <a:off x="8153400" y="2362200"/>
              <a:ext cx="1878848" cy="646331"/>
            </a:xfrm>
            <a:prstGeom prst="rect">
              <a:avLst/>
            </a:prstGeom>
            <a:noFill/>
          </p:spPr>
          <p:txBody>
            <a:bodyPr wrap="none" rtlCol="0">
              <a:spAutoFit/>
            </a:bodyPr>
            <a:lstStyle/>
            <a:p>
              <a:r>
                <a:rPr lang="en-US" dirty="0" smtClean="0"/>
                <a:t>Complete feature </a:t>
              </a:r>
            </a:p>
            <a:p>
              <a:r>
                <a:rPr lang="en-US" dirty="0" smtClean="0"/>
                <a:t>Subset</a:t>
              </a:r>
              <a:endParaRPr lang="en-US" dirty="0"/>
            </a:p>
          </p:txBody>
        </p:sp>
      </p:grpSp>
      <p:sp>
        <p:nvSpPr>
          <p:cNvPr id="4" name="TextBox 3"/>
          <p:cNvSpPr txBox="1"/>
          <p:nvPr/>
        </p:nvSpPr>
        <p:spPr>
          <a:xfrm>
            <a:off x="344032" y="4663149"/>
            <a:ext cx="6777905" cy="1754326"/>
          </a:xfrm>
          <a:prstGeom prst="rect">
            <a:avLst/>
          </a:prstGeom>
          <a:noFill/>
        </p:spPr>
        <p:txBody>
          <a:bodyPr wrap="square" rtlCol="0">
            <a:spAutoFit/>
          </a:bodyPr>
          <a:lstStyle/>
          <a:p>
            <a:pPr marL="342900" indent="-342900">
              <a:lnSpc>
                <a:spcPct val="150000"/>
              </a:lnSpc>
              <a:buFont typeface="Wingdings" panose="05000000000000000000" pitchFamily="2" charset="2"/>
              <a:buChar char="Ø"/>
            </a:pPr>
            <a:r>
              <a:rPr lang="en-US" sz="2400" dirty="0" smtClean="0">
                <a:solidFill>
                  <a:srgbClr val="FF0000"/>
                </a:solidFill>
                <a:latin typeface="Helvetica" panose="020B0604020202020204" pitchFamily="34" charset="0"/>
                <a:cs typeface="Helvetica" panose="020B0604020202020204" pitchFamily="34" charset="0"/>
              </a:rPr>
              <a:t>Commonly used Stop criterions</a:t>
            </a:r>
          </a:p>
          <a:p>
            <a:pPr marL="342900" indent="-1588">
              <a:lnSpc>
                <a:spcPct val="150000"/>
              </a:lnSpc>
              <a:buFont typeface="Wingdings" panose="05000000000000000000" pitchFamily="2" charset="2"/>
              <a:buChar char="ü"/>
            </a:pPr>
            <a:r>
              <a:rPr lang="en-US" sz="2400" dirty="0" smtClean="0">
                <a:solidFill>
                  <a:srgbClr val="FF0000"/>
                </a:solidFill>
                <a:latin typeface="Helvetica" panose="020B0604020202020204" pitchFamily="34" charset="0"/>
                <a:cs typeface="Helvetica" panose="020B0604020202020204" pitchFamily="34" charset="0"/>
              </a:rPr>
              <a:t>Increase / </a:t>
            </a:r>
            <a:r>
              <a:rPr lang="en-US" sz="2400" dirty="0">
                <a:solidFill>
                  <a:srgbClr val="FF0000"/>
                </a:solidFill>
                <a:latin typeface="Helvetica" panose="020B0604020202020204" pitchFamily="34" charset="0"/>
                <a:cs typeface="Helvetica" panose="020B0604020202020204" pitchFamily="34" charset="0"/>
              </a:rPr>
              <a:t>Decrease</a:t>
            </a:r>
            <a:r>
              <a:rPr lang="en-US" sz="2400" dirty="0" smtClean="0">
                <a:solidFill>
                  <a:srgbClr val="FF0000"/>
                </a:solidFill>
                <a:latin typeface="Helvetica" panose="020B0604020202020204" pitchFamily="34" charset="0"/>
                <a:cs typeface="Helvetica" panose="020B0604020202020204" pitchFamily="34" charset="0"/>
              </a:rPr>
              <a:t> in Predictive accuracy</a:t>
            </a:r>
          </a:p>
          <a:p>
            <a:pPr marL="342900" indent="-1588">
              <a:lnSpc>
                <a:spcPct val="150000"/>
              </a:lnSpc>
              <a:buFont typeface="Wingdings" panose="05000000000000000000" pitchFamily="2" charset="2"/>
              <a:buChar char="ü"/>
            </a:pPr>
            <a:r>
              <a:rPr lang="en-US" sz="2400" dirty="0" smtClean="0">
                <a:solidFill>
                  <a:srgbClr val="FF0000"/>
                </a:solidFill>
                <a:latin typeface="Helvetica" panose="020B0604020202020204" pitchFamily="34" charset="0"/>
                <a:cs typeface="Helvetica" panose="020B0604020202020204" pitchFamily="34" charset="0"/>
              </a:rPr>
              <a:t>Predefined number of features is reached</a:t>
            </a:r>
            <a:endParaRPr lang="en-US" dirty="0"/>
          </a:p>
        </p:txBody>
      </p:sp>
    </p:spTree>
    <p:extLst>
      <p:ext uri="{BB962C8B-B14F-4D97-AF65-F5344CB8AC3E}">
        <p14:creationId xmlns:p14="http://schemas.microsoft.com/office/powerpoint/2010/main" val="4229942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 calcmode="lin" valueType="num">
                                      <p:cBhvr additive="base">
                                        <p:cTn id="2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anim calcmode="lin" valueType="num">
                                      <p:cBhvr additive="base">
                                        <p:cTn id="33" dur="500" fill="hold"/>
                                        <p:tgtEl>
                                          <p:spTgt spid="5"/>
                                        </p:tgtEl>
                                        <p:attrNameLst>
                                          <p:attrName>ppt_x</p:attrName>
                                        </p:attrNameLst>
                                      </p:cBhvr>
                                      <p:tavLst>
                                        <p:tav tm="0">
                                          <p:val>
                                            <p:strVal val="#ppt_x"/>
                                          </p:val>
                                        </p:tav>
                                        <p:tav tm="100000">
                                          <p:val>
                                            <p:strVal val="#ppt_x"/>
                                          </p:val>
                                        </p:tav>
                                      </p:tavLst>
                                    </p:anim>
                                    <p:anim calcmode="lin" valueType="num">
                                      <p:cBhvr additive="base">
                                        <p:cTn id="3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anim calcmode="lin" valueType="num">
                                      <p:cBhvr additive="base">
                                        <p:cTn id="39" dur="500" fill="hold"/>
                                        <p:tgtEl>
                                          <p:spTgt spid="4"/>
                                        </p:tgtEl>
                                        <p:attrNameLst>
                                          <p:attrName>ppt_x</p:attrName>
                                        </p:attrNameLst>
                                      </p:cBhvr>
                                      <p:tavLst>
                                        <p:tav tm="0">
                                          <p:val>
                                            <p:strVal val="#ppt_x"/>
                                          </p:val>
                                        </p:tav>
                                        <p:tav tm="100000">
                                          <p:val>
                                            <p:strVal val="#ppt_x"/>
                                          </p:val>
                                        </p:tav>
                                      </p:tavLst>
                                    </p:anim>
                                    <p:anim calcmode="lin" valueType="num">
                                      <p:cBhvr additive="base">
                                        <p:cTn id="4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panose="020B0604020202020204" pitchFamily="34" charset="0"/>
                <a:cs typeface="Helvetica" panose="020B0604020202020204" pitchFamily="34" charset="0"/>
              </a:rPr>
              <a:t>Sequential forward selection(SFS)</a:t>
            </a:r>
          </a:p>
        </p:txBody>
      </p:sp>
      <p:sp>
        <p:nvSpPr>
          <p:cNvPr id="3" name="Text Placeholder 2"/>
          <p:cNvSpPr>
            <a:spLocks noGrp="1"/>
          </p:cNvSpPr>
          <p:nvPr>
            <p:ph type="body" sz="quarter" idx="13"/>
          </p:nvPr>
        </p:nvSpPr>
        <p:spPr>
          <a:xfrm>
            <a:off x="76200" y="2514600"/>
            <a:ext cx="7391400" cy="1981200"/>
          </a:xfrm>
          <a:solidFill>
            <a:schemeClr val="bg2">
              <a:lumMod val="90000"/>
            </a:schemeClr>
          </a:solidFill>
        </p:spPr>
        <p:txBody>
          <a:bodyPr>
            <a:normAutofit/>
          </a:bodyPr>
          <a:lstStyle/>
          <a:p>
            <a:pPr marL="0" indent="0">
              <a:buNone/>
            </a:pPr>
            <a:r>
              <a:rPr lang="en-US" sz="2400" dirty="0" smtClean="0">
                <a:latin typeface="Helvetica" panose="020B0604020202020204" pitchFamily="34" charset="0"/>
                <a:cs typeface="Helvetica" panose="020B0604020202020204" pitchFamily="34" charset="0"/>
              </a:rPr>
              <a:t>1</a:t>
            </a:r>
            <a:r>
              <a:rPr lang="en-US" sz="2400" dirty="0">
                <a:latin typeface="Helvetica" panose="020B0604020202020204" pitchFamily="34" charset="0"/>
                <a:cs typeface="Helvetica" panose="020B0604020202020204" pitchFamily="34" charset="0"/>
              </a:rPr>
              <a:t>. Start with the empty set 𝑌</a:t>
            </a:r>
            <a:r>
              <a:rPr lang="en-US" sz="2400" baseline="-25000" dirty="0">
                <a:latin typeface="Helvetica" panose="020B0604020202020204" pitchFamily="34" charset="0"/>
                <a:cs typeface="Helvetica" panose="020B0604020202020204" pitchFamily="34" charset="0"/>
              </a:rPr>
              <a:t>0</a:t>
            </a:r>
            <a:r>
              <a:rPr lang="en-US" sz="2400" dirty="0">
                <a:latin typeface="Helvetica" panose="020B0604020202020204" pitchFamily="34" charset="0"/>
                <a:cs typeface="Helvetica" panose="020B0604020202020204" pitchFamily="34" charset="0"/>
              </a:rPr>
              <a:t> = {∅}</a:t>
            </a:r>
          </a:p>
          <a:p>
            <a:pPr marL="0" indent="0">
              <a:buNone/>
            </a:pPr>
            <a:r>
              <a:rPr lang="en-US" sz="2400" dirty="0" smtClean="0">
                <a:latin typeface="Helvetica" panose="020B0604020202020204" pitchFamily="34" charset="0"/>
                <a:cs typeface="Helvetica" panose="020B0604020202020204" pitchFamily="34" charset="0"/>
              </a:rPr>
              <a:t>2</a:t>
            </a:r>
            <a:r>
              <a:rPr lang="en-US" sz="2400" dirty="0">
                <a:latin typeface="Helvetica" panose="020B0604020202020204" pitchFamily="34" charset="0"/>
                <a:cs typeface="Helvetica" panose="020B0604020202020204" pitchFamily="34" charset="0"/>
              </a:rPr>
              <a:t>. Select the next best feature </a:t>
            </a:r>
            <a:r>
              <a:rPr lang="en-US" sz="2400" dirty="0" smtClean="0">
                <a:latin typeface="Helvetica" panose="020B0604020202020204" pitchFamily="34" charset="0"/>
                <a:cs typeface="Helvetica" panose="020B0604020202020204" pitchFamily="34" charset="0"/>
              </a:rPr>
              <a:t>𝑥</a:t>
            </a:r>
            <a:r>
              <a:rPr lang="en-US" sz="2400" baseline="30000" dirty="0" smtClean="0">
                <a:latin typeface="Helvetica" panose="020B0604020202020204" pitchFamily="34" charset="0"/>
                <a:cs typeface="Helvetica" panose="020B0604020202020204" pitchFamily="34" charset="0"/>
              </a:rPr>
              <a:t>+</a:t>
            </a:r>
            <a:r>
              <a:rPr lang="en-US" sz="2400" dirty="0" smtClean="0">
                <a:latin typeface="Helvetica" panose="020B0604020202020204" pitchFamily="34" charset="0"/>
                <a:cs typeface="Helvetica" panose="020B0604020202020204" pitchFamily="34" charset="0"/>
              </a:rPr>
              <a:t> </a:t>
            </a:r>
            <a:r>
              <a:rPr lang="en-US" sz="2400" dirty="0">
                <a:latin typeface="Helvetica" panose="020B0604020202020204" pitchFamily="34" charset="0"/>
                <a:cs typeface="Helvetica" panose="020B0604020202020204" pitchFamily="34" charset="0"/>
              </a:rPr>
              <a:t>= </a:t>
            </a:r>
            <a:r>
              <a:rPr lang="en-US" sz="2400" dirty="0" err="1">
                <a:latin typeface="Helvetica" panose="020B0604020202020204" pitchFamily="34" charset="0"/>
                <a:cs typeface="Helvetica" panose="020B0604020202020204" pitchFamily="34" charset="0"/>
              </a:rPr>
              <a:t>arg</a:t>
            </a:r>
            <a:r>
              <a:rPr lang="en-US" sz="2400" dirty="0">
                <a:latin typeface="Helvetica" panose="020B0604020202020204" pitchFamily="34" charset="0"/>
                <a:cs typeface="Helvetica" panose="020B0604020202020204" pitchFamily="34" charset="0"/>
              </a:rPr>
              <a:t> </a:t>
            </a:r>
            <a:r>
              <a:rPr lang="en-US" sz="2400" dirty="0" smtClean="0">
                <a:latin typeface="Helvetica" panose="020B0604020202020204" pitchFamily="34" charset="0"/>
                <a:cs typeface="Helvetica" panose="020B0604020202020204" pitchFamily="34" charset="0"/>
              </a:rPr>
              <a:t>max 𝐽(𝑌</a:t>
            </a:r>
            <a:r>
              <a:rPr lang="en-US" sz="2400" baseline="-25000" dirty="0" smtClean="0">
                <a:latin typeface="Helvetica" panose="020B0604020202020204" pitchFamily="34" charset="0"/>
                <a:cs typeface="Helvetica" panose="020B0604020202020204" pitchFamily="34" charset="0"/>
              </a:rPr>
              <a:t>𝑘</a:t>
            </a:r>
            <a:r>
              <a:rPr lang="en-US" sz="2400" dirty="0" smtClean="0">
                <a:latin typeface="Helvetica" panose="020B0604020202020204" pitchFamily="34" charset="0"/>
                <a:cs typeface="Helvetica" panose="020B0604020202020204" pitchFamily="34" charset="0"/>
              </a:rPr>
              <a:t> </a:t>
            </a:r>
            <a:r>
              <a:rPr lang="en-US" sz="2400" dirty="0">
                <a:latin typeface="Helvetica" panose="020B0604020202020204" pitchFamily="34" charset="0"/>
                <a:cs typeface="Helvetica" panose="020B0604020202020204" pitchFamily="34" charset="0"/>
              </a:rPr>
              <a:t>+ </a:t>
            </a:r>
            <a:r>
              <a:rPr lang="en-US" sz="2400" dirty="0" smtClean="0">
                <a:latin typeface="Helvetica" panose="020B0604020202020204" pitchFamily="34" charset="0"/>
                <a:cs typeface="Helvetica" panose="020B0604020202020204" pitchFamily="34" charset="0"/>
              </a:rPr>
              <a:t>𝑥)</a:t>
            </a:r>
            <a:endParaRPr lang="en-US" sz="2400" dirty="0">
              <a:latin typeface="Helvetica" panose="020B0604020202020204" pitchFamily="34" charset="0"/>
              <a:cs typeface="Helvetica" panose="020B0604020202020204" pitchFamily="34" charset="0"/>
            </a:endParaRPr>
          </a:p>
          <a:p>
            <a:pPr marL="0" indent="0">
              <a:buNone/>
            </a:pPr>
            <a:r>
              <a:rPr lang="en-US" sz="2400" dirty="0" smtClean="0">
                <a:latin typeface="Helvetica" panose="020B0604020202020204" pitchFamily="34" charset="0"/>
                <a:cs typeface="Helvetica" panose="020B0604020202020204" pitchFamily="34" charset="0"/>
              </a:rPr>
              <a:t>3</a:t>
            </a:r>
            <a:r>
              <a:rPr lang="en-US" sz="2400" dirty="0">
                <a:latin typeface="Helvetica" panose="020B0604020202020204" pitchFamily="34" charset="0"/>
                <a:cs typeface="Helvetica" panose="020B0604020202020204" pitchFamily="34" charset="0"/>
              </a:rPr>
              <a:t>. Update 𝑌</a:t>
            </a:r>
            <a:r>
              <a:rPr lang="en-US" sz="2400" baseline="-25000" dirty="0">
                <a:latin typeface="Helvetica" panose="020B0604020202020204" pitchFamily="34" charset="0"/>
                <a:cs typeface="Helvetica" panose="020B0604020202020204" pitchFamily="34" charset="0"/>
              </a:rPr>
              <a:t>𝑘+1</a:t>
            </a:r>
            <a:r>
              <a:rPr lang="en-US" sz="2400" dirty="0">
                <a:latin typeface="Helvetica" panose="020B0604020202020204" pitchFamily="34" charset="0"/>
                <a:cs typeface="Helvetica" panose="020B0604020202020204" pitchFamily="34" charset="0"/>
              </a:rPr>
              <a:t> = 𝑌</a:t>
            </a:r>
            <a:r>
              <a:rPr lang="en-US" sz="2400" baseline="-25000" dirty="0">
                <a:latin typeface="Helvetica" panose="020B0604020202020204" pitchFamily="34" charset="0"/>
                <a:cs typeface="Helvetica" panose="020B0604020202020204" pitchFamily="34" charset="0"/>
              </a:rPr>
              <a:t>𝑘 </a:t>
            </a:r>
            <a:r>
              <a:rPr lang="en-US" sz="2400" dirty="0">
                <a:latin typeface="Helvetica" panose="020B0604020202020204" pitchFamily="34" charset="0"/>
                <a:cs typeface="Helvetica" panose="020B0604020202020204" pitchFamily="34" charset="0"/>
              </a:rPr>
              <a:t>+ </a:t>
            </a:r>
            <a:r>
              <a:rPr lang="en-US" sz="2400" dirty="0" smtClean="0">
                <a:latin typeface="Helvetica" panose="020B0604020202020204" pitchFamily="34" charset="0"/>
                <a:cs typeface="Helvetica" panose="020B0604020202020204" pitchFamily="34" charset="0"/>
              </a:rPr>
              <a:t>𝑥</a:t>
            </a:r>
            <a:r>
              <a:rPr lang="en-US" sz="2400" baseline="30000" dirty="0" smtClean="0">
                <a:latin typeface="Helvetica" panose="020B0604020202020204" pitchFamily="34" charset="0"/>
                <a:cs typeface="Helvetica" panose="020B0604020202020204" pitchFamily="34" charset="0"/>
              </a:rPr>
              <a:t>+ </a:t>
            </a:r>
            <a:r>
              <a:rPr lang="en-US" sz="2400" dirty="0" smtClean="0">
                <a:latin typeface="Helvetica" panose="020B0604020202020204" pitchFamily="34" charset="0"/>
                <a:cs typeface="Helvetica" panose="020B0604020202020204" pitchFamily="34" charset="0"/>
              </a:rPr>
              <a:t>; </a:t>
            </a:r>
            <a:r>
              <a:rPr lang="en-US" sz="2400" dirty="0">
                <a:latin typeface="Helvetica" panose="020B0604020202020204" pitchFamily="34" charset="0"/>
                <a:cs typeface="Helvetica" panose="020B0604020202020204" pitchFamily="34" charset="0"/>
              </a:rPr>
              <a:t>𝑘 = 𝑘 + 1</a:t>
            </a:r>
          </a:p>
          <a:p>
            <a:pPr marL="0" indent="0">
              <a:buNone/>
            </a:pPr>
            <a:r>
              <a:rPr lang="en-US" sz="2400" dirty="0" smtClean="0">
                <a:latin typeface="Helvetica" panose="020B0604020202020204" pitchFamily="34" charset="0"/>
                <a:cs typeface="Helvetica" panose="020B0604020202020204" pitchFamily="34" charset="0"/>
              </a:rPr>
              <a:t>4</a:t>
            </a:r>
            <a:r>
              <a:rPr lang="en-US" sz="2400" dirty="0">
                <a:latin typeface="Helvetica" panose="020B0604020202020204" pitchFamily="34" charset="0"/>
                <a:cs typeface="Helvetica" panose="020B0604020202020204" pitchFamily="34" charset="0"/>
              </a:rPr>
              <a:t>. Go to </a:t>
            </a:r>
            <a:r>
              <a:rPr lang="en-US" sz="2400" dirty="0" smtClean="0">
                <a:latin typeface="Helvetica" panose="020B0604020202020204" pitchFamily="34" charset="0"/>
                <a:cs typeface="Helvetica" panose="020B0604020202020204" pitchFamily="34" charset="0"/>
              </a:rPr>
              <a:t>2</a:t>
            </a:r>
          </a:p>
          <a:p>
            <a:pPr marL="0" indent="0">
              <a:buNone/>
            </a:pPr>
            <a:endParaRPr lang="en-US" sz="2400" dirty="0">
              <a:latin typeface="Helvetica" panose="020B0604020202020204" pitchFamily="34" charset="0"/>
              <a:cs typeface="Helvetica" panose="020B0604020202020204" pitchFamily="34" charset="0"/>
            </a:endParaRPr>
          </a:p>
          <a:p>
            <a:pPr marL="0" indent="0">
              <a:buNone/>
            </a:pPr>
            <a:endParaRPr lang="en-US" sz="2400" dirty="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6" name="Rectangle 5"/>
          <p:cNvSpPr/>
          <p:nvPr/>
        </p:nvSpPr>
        <p:spPr>
          <a:xfrm>
            <a:off x="5105400" y="3162300"/>
            <a:ext cx="1093063" cy="461665"/>
          </a:xfrm>
          <a:prstGeom prst="rect">
            <a:avLst/>
          </a:prstGeom>
        </p:spPr>
        <p:txBody>
          <a:bodyPr wrap="square">
            <a:spAutoFit/>
          </a:bodyPr>
          <a:lstStyle/>
          <a:p>
            <a:r>
              <a:rPr lang="en-US" sz="2400" dirty="0">
                <a:latin typeface="Helvetica" panose="020B0604020202020204" pitchFamily="34" charset="0"/>
                <a:cs typeface="Helvetica" panose="020B0604020202020204" pitchFamily="34" charset="0"/>
              </a:rPr>
              <a:t>𝑥∉</a:t>
            </a:r>
            <a:r>
              <a:rPr lang="en-US" sz="2400" dirty="0" smtClean="0">
                <a:latin typeface="Helvetica" panose="020B0604020202020204" pitchFamily="34" charset="0"/>
                <a:cs typeface="Helvetica" panose="020B0604020202020204" pitchFamily="34" charset="0"/>
              </a:rPr>
              <a:t>𝑌</a:t>
            </a:r>
            <a:r>
              <a:rPr lang="en-US" sz="2400" baseline="-25000" dirty="0" smtClean="0">
                <a:latin typeface="Helvetica" panose="020B0604020202020204" pitchFamily="34" charset="0"/>
                <a:cs typeface="Helvetica" panose="020B0604020202020204" pitchFamily="34" charset="0"/>
              </a:rPr>
              <a:t>k</a:t>
            </a:r>
            <a:endParaRPr lang="en-US" sz="2400" baseline="-25000" dirty="0">
              <a:latin typeface="Helvetica" panose="020B0604020202020204" pitchFamily="34" charset="0"/>
              <a:cs typeface="Helvetica" panose="020B0604020202020204" pitchFamily="34" charset="0"/>
            </a:endParaRPr>
          </a:p>
        </p:txBody>
      </p:sp>
      <p:pic>
        <p:nvPicPr>
          <p:cNvPr id="5" name="Picture 4"/>
          <p:cNvPicPr>
            <a:picLocks noChangeAspect="1"/>
          </p:cNvPicPr>
          <p:nvPr/>
        </p:nvPicPr>
        <p:blipFill>
          <a:blip r:embed="rId3"/>
          <a:stretch>
            <a:fillRect/>
          </a:stretch>
        </p:blipFill>
        <p:spPr>
          <a:xfrm>
            <a:off x="7481535" y="2229013"/>
            <a:ext cx="4710465" cy="2628574"/>
          </a:xfrm>
          <a:prstGeom prst="rect">
            <a:avLst/>
          </a:prstGeom>
        </p:spPr>
      </p:pic>
    </p:spTree>
    <p:extLst>
      <p:ext uri="{BB962C8B-B14F-4D97-AF65-F5344CB8AC3E}">
        <p14:creationId xmlns:p14="http://schemas.microsoft.com/office/powerpoint/2010/main" val="422550992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Helvetica" panose="020B0604020202020204" pitchFamily="34" charset="0"/>
                <a:cs typeface="Helvetica" panose="020B0604020202020204" pitchFamily="34" charset="0"/>
              </a:rPr>
              <a:t>Sequential Backward selection(SBS</a:t>
            </a:r>
            <a:r>
              <a:rPr lang="en-US" dirty="0" smtClean="0">
                <a:latin typeface="Helvetica" panose="020B0604020202020204" pitchFamily="34" charset="0"/>
                <a:cs typeface="Helvetica" panose="020B0604020202020204" pitchFamily="34" charset="0"/>
              </a:rPr>
              <a:t>)</a:t>
            </a:r>
            <a:endParaRPr lang="en-US" dirty="0"/>
          </a:p>
        </p:txBody>
      </p:sp>
      <p:grpSp>
        <p:nvGrpSpPr>
          <p:cNvPr id="6" name="Group 5"/>
          <p:cNvGrpSpPr/>
          <p:nvPr/>
        </p:nvGrpSpPr>
        <p:grpSpPr>
          <a:xfrm>
            <a:off x="228600" y="2514600"/>
            <a:ext cx="7696200" cy="1905000"/>
            <a:chOff x="639367" y="4401900"/>
            <a:chExt cx="5638800" cy="1905000"/>
          </a:xfrm>
        </p:grpSpPr>
        <p:sp>
          <p:nvSpPr>
            <p:cNvPr id="7" name="Text Placeholder 2"/>
            <p:cNvSpPr txBox="1">
              <a:spLocks/>
            </p:cNvSpPr>
            <p:nvPr/>
          </p:nvSpPr>
          <p:spPr>
            <a:xfrm>
              <a:off x="639367" y="4401900"/>
              <a:ext cx="5638800" cy="1905000"/>
            </a:xfrm>
            <a:prstGeom prst="rect">
              <a:avLst/>
            </a:prstGeom>
            <a:solidFill>
              <a:schemeClr val="bg2">
                <a:lumMod val="90000"/>
              </a:schemeClr>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Helvetica" panose="020B0604020202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anose="020B0604020202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Helvetica" panose="020B0604020202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Helvetica" panose="020B06040202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dirty="0" smtClean="0">
                  <a:latin typeface="Helvetica" panose="020B0604020202020204" pitchFamily="34" charset="0"/>
                  <a:cs typeface="Helvetica" panose="020B0604020202020204" pitchFamily="34" charset="0"/>
                </a:rPr>
                <a:t>1. Start with the full set 𝑌</a:t>
              </a:r>
              <a:r>
                <a:rPr lang="en-US" sz="2400" baseline="-25000" dirty="0" smtClean="0">
                  <a:latin typeface="Helvetica" panose="020B0604020202020204" pitchFamily="34" charset="0"/>
                  <a:cs typeface="Helvetica" panose="020B0604020202020204" pitchFamily="34" charset="0"/>
                </a:rPr>
                <a:t>0</a:t>
              </a:r>
              <a:r>
                <a:rPr lang="en-US" sz="2400" dirty="0" smtClean="0">
                  <a:latin typeface="Helvetica" panose="020B0604020202020204" pitchFamily="34" charset="0"/>
                  <a:cs typeface="Helvetica" panose="020B0604020202020204" pitchFamily="34" charset="0"/>
                </a:rPr>
                <a:t> = {X}</a:t>
              </a:r>
            </a:p>
            <a:p>
              <a:pPr marL="0" indent="0">
                <a:buFont typeface="Arial" panose="020B0604020202020204" pitchFamily="34" charset="0"/>
                <a:buNone/>
              </a:pPr>
              <a:r>
                <a:rPr lang="en-US" sz="2400" dirty="0" smtClean="0">
                  <a:latin typeface="Helvetica" panose="020B0604020202020204" pitchFamily="34" charset="0"/>
                  <a:cs typeface="Helvetica" panose="020B0604020202020204" pitchFamily="34" charset="0"/>
                </a:rPr>
                <a:t>2. Remove the worst feature 𝑥</a:t>
              </a:r>
              <a:r>
                <a:rPr lang="en-US" sz="2400" baseline="30000" dirty="0" smtClean="0">
                  <a:latin typeface="Helvetica" panose="020B0604020202020204" pitchFamily="34" charset="0"/>
                  <a:cs typeface="Helvetica" panose="020B0604020202020204" pitchFamily="34" charset="0"/>
                </a:rPr>
                <a:t>-</a:t>
              </a:r>
              <a:r>
                <a:rPr lang="en-US" sz="2400" dirty="0" smtClean="0">
                  <a:latin typeface="Helvetica" panose="020B0604020202020204" pitchFamily="34" charset="0"/>
                  <a:cs typeface="Helvetica" panose="020B0604020202020204" pitchFamily="34" charset="0"/>
                </a:rPr>
                <a:t> = </a:t>
              </a:r>
              <a:r>
                <a:rPr lang="en-US" sz="2400" dirty="0" err="1" smtClean="0">
                  <a:latin typeface="Helvetica" panose="020B0604020202020204" pitchFamily="34" charset="0"/>
                  <a:cs typeface="Helvetica" panose="020B0604020202020204" pitchFamily="34" charset="0"/>
                </a:rPr>
                <a:t>arg</a:t>
              </a:r>
              <a:r>
                <a:rPr lang="en-US" sz="2400" dirty="0" smtClean="0">
                  <a:latin typeface="Helvetica" panose="020B0604020202020204" pitchFamily="34" charset="0"/>
                  <a:cs typeface="Helvetica" panose="020B0604020202020204" pitchFamily="34" charset="0"/>
                </a:rPr>
                <a:t> max 𝐽(𝑌</a:t>
              </a:r>
              <a:r>
                <a:rPr lang="en-US" sz="2400" baseline="-25000" dirty="0" smtClean="0">
                  <a:latin typeface="Helvetica" panose="020B0604020202020204" pitchFamily="34" charset="0"/>
                  <a:cs typeface="Helvetica" panose="020B0604020202020204" pitchFamily="34" charset="0"/>
                </a:rPr>
                <a:t>𝑘</a:t>
              </a:r>
              <a:r>
                <a:rPr lang="en-US" sz="2400" dirty="0" smtClean="0">
                  <a:latin typeface="Helvetica" panose="020B0604020202020204" pitchFamily="34" charset="0"/>
                  <a:cs typeface="Helvetica" panose="020B0604020202020204" pitchFamily="34" charset="0"/>
                </a:rPr>
                <a:t> - 𝑥)</a:t>
              </a:r>
            </a:p>
            <a:p>
              <a:pPr marL="0" indent="0">
                <a:buFont typeface="Arial" panose="020B0604020202020204" pitchFamily="34" charset="0"/>
                <a:buNone/>
              </a:pPr>
              <a:r>
                <a:rPr lang="en-US" sz="2400" dirty="0" smtClean="0">
                  <a:latin typeface="Helvetica" panose="020B0604020202020204" pitchFamily="34" charset="0"/>
                  <a:cs typeface="Helvetica" panose="020B0604020202020204" pitchFamily="34" charset="0"/>
                </a:rPr>
                <a:t>3. Update 𝑌</a:t>
              </a:r>
              <a:r>
                <a:rPr lang="en-US" sz="2400" baseline="-25000" dirty="0" smtClean="0">
                  <a:latin typeface="Helvetica" panose="020B0604020202020204" pitchFamily="34" charset="0"/>
                  <a:cs typeface="Helvetica" panose="020B0604020202020204" pitchFamily="34" charset="0"/>
                </a:rPr>
                <a:t>𝑘+1</a:t>
              </a:r>
              <a:r>
                <a:rPr lang="en-US" sz="2400" dirty="0" smtClean="0">
                  <a:latin typeface="Helvetica" panose="020B0604020202020204" pitchFamily="34" charset="0"/>
                  <a:cs typeface="Helvetica" panose="020B0604020202020204" pitchFamily="34" charset="0"/>
                </a:rPr>
                <a:t> = 𝑌</a:t>
              </a:r>
              <a:r>
                <a:rPr lang="en-US" sz="2400" baseline="-25000" dirty="0" smtClean="0">
                  <a:latin typeface="Helvetica" panose="020B0604020202020204" pitchFamily="34" charset="0"/>
                  <a:cs typeface="Helvetica" panose="020B0604020202020204" pitchFamily="34" charset="0"/>
                </a:rPr>
                <a:t>𝑘 </a:t>
              </a:r>
              <a:r>
                <a:rPr lang="en-US" sz="2400" dirty="0" smtClean="0">
                  <a:latin typeface="Helvetica" panose="020B0604020202020204" pitchFamily="34" charset="0"/>
                  <a:cs typeface="Helvetica" panose="020B0604020202020204" pitchFamily="34" charset="0"/>
                </a:rPr>
                <a:t>- 𝑥</a:t>
              </a:r>
              <a:r>
                <a:rPr lang="en-US" sz="2400" baseline="30000" dirty="0" smtClean="0">
                  <a:latin typeface="Helvetica" panose="020B0604020202020204" pitchFamily="34" charset="0"/>
                  <a:cs typeface="Helvetica" panose="020B0604020202020204" pitchFamily="34" charset="0"/>
                </a:rPr>
                <a:t>-</a:t>
              </a:r>
              <a:r>
                <a:rPr lang="en-US" sz="2400" dirty="0" smtClean="0">
                  <a:latin typeface="Helvetica" panose="020B0604020202020204" pitchFamily="34" charset="0"/>
                  <a:cs typeface="Helvetica" panose="020B0604020202020204" pitchFamily="34" charset="0"/>
                </a:rPr>
                <a:t> ; 𝑘 = 𝑘 + 1</a:t>
              </a:r>
            </a:p>
            <a:p>
              <a:pPr marL="0" indent="0">
                <a:buFont typeface="Arial" panose="020B0604020202020204" pitchFamily="34" charset="0"/>
                <a:buNone/>
              </a:pPr>
              <a:r>
                <a:rPr lang="en-US" sz="2400" dirty="0" smtClean="0">
                  <a:latin typeface="Helvetica" panose="020B0604020202020204" pitchFamily="34" charset="0"/>
                  <a:cs typeface="Helvetica" panose="020B0604020202020204" pitchFamily="34" charset="0"/>
                </a:rPr>
                <a:t>4. Go to 2</a:t>
              </a:r>
            </a:p>
            <a:p>
              <a:pPr marL="0" indent="0">
                <a:buFont typeface="Arial" panose="020B0604020202020204" pitchFamily="34" charset="0"/>
                <a:buNone/>
              </a:pPr>
              <a:endParaRPr lang="en-US" sz="2400" dirty="0" smtClean="0">
                <a:latin typeface="Helvetica" panose="020B0604020202020204" pitchFamily="34" charset="0"/>
                <a:cs typeface="Helvetica" panose="020B0604020202020204" pitchFamily="34" charset="0"/>
              </a:endParaRPr>
            </a:p>
            <a:p>
              <a:pPr marL="0" indent="0">
                <a:buFont typeface="Arial" panose="020B0604020202020204" pitchFamily="34" charset="0"/>
                <a:buNone/>
              </a:pPr>
              <a:endParaRPr lang="en-US" sz="2400" dirty="0" smtClean="0">
                <a:latin typeface="Helvetica" panose="020B0604020202020204" pitchFamily="34" charset="0"/>
                <a:cs typeface="Helvetica" panose="020B0604020202020204" pitchFamily="34" charset="0"/>
              </a:endParaRPr>
            </a:p>
            <a:p>
              <a:endParaRPr lang="en-US" sz="2400" dirty="0">
                <a:latin typeface="Helvetica" panose="020B0604020202020204" pitchFamily="34" charset="0"/>
                <a:cs typeface="Helvetica" panose="020B0604020202020204" pitchFamily="34" charset="0"/>
              </a:endParaRPr>
            </a:p>
          </p:txBody>
        </p:sp>
        <p:sp>
          <p:nvSpPr>
            <p:cNvPr id="8" name="Rectangle 7"/>
            <p:cNvSpPr/>
            <p:nvPr/>
          </p:nvSpPr>
          <p:spPr>
            <a:xfrm>
              <a:off x="4121012" y="5083235"/>
              <a:ext cx="829073" cy="461665"/>
            </a:xfrm>
            <a:prstGeom prst="rect">
              <a:avLst/>
            </a:prstGeom>
          </p:spPr>
          <p:txBody>
            <a:bodyPr wrap="none">
              <a:spAutoFit/>
            </a:bodyPr>
            <a:lstStyle/>
            <a:p>
              <a:r>
                <a:rPr lang="en-US" sz="2400" dirty="0">
                  <a:latin typeface="Helvetica" panose="020B0604020202020204" pitchFamily="34" charset="0"/>
                  <a:cs typeface="Helvetica" panose="020B0604020202020204" pitchFamily="34" charset="0"/>
                </a:rPr>
                <a:t>𝑥∈</a:t>
              </a:r>
              <a:r>
                <a:rPr lang="en-US" sz="2400" dirty="0" smtClean="0">
                  <a:latin typeface="Helvetica" panose="020B0604020202020204" pitchFamily="34" charset="0"/>
                  <a:cs typeface="Helvetica" panose="020B0604020202020204" pitchFamily="34" charset="0"/>
                </a:rPr>
                <a:t>𝑌</a:t>
              </a:r>
              <a:r>
                <a:rPr lang="en-US" sz="2400" baseline="-25000" dirty="0" smtClean="0">
                  <a:latin typeface="Helvetica" panose="020B0604020202020204" pitchFamily="34" charset="0"/>
                  <a:cs typeface="Helvetica" panose="020B0604020202020204" pitchFamily="34" charset="0"/>
                </a:rPr>
                <a:t>k</a:t>
              </a:r>
              <a:endParaRPr lang="en-US" sz="2400" baseline="-25000" dirty="0">
                <a:latin typeface="Helvetica" panose="020B0604020202020204" pitchFamily="34" charset="0"/>
                <a:cs typeface="Helvetica" panose="020B0604020202020204" pitchFamily="34" charset="0"/>
              </a:endParaRPr>
            </a:p>
          </p:txBody>
        </p:sp>
      </p:grpSp>
      <p:pic>
        <p:nvPicPr>
          <p:cNvPr id="11" name="Picture 10"/>
          <p:cNvPicPr>
            <a:picLocks noChangeAspect="1"/>
          </p:cNvPicPr>
          <p:nvPr/>
        </p:nvPicPr>
        <p:blipFill>
          <a:blip r:embed="rId3"/>
          <a:stretch>
            <a:fillRect/>
          </a:stretch>
        </p:blipFill>
        <p:spPr>
          <a:xfrm>
            <a:off x="7481535" y="2229013"/>
            <a:ext cx="4710465" cy="2628574"/>
          </a:xfrm>
          <a:prstGeom prst="rect">
            <a:avLst/>
          </a:prstGeom>
        </p:spPr>
      </p:pic>
      <p:sp>
        <p:nvSpPr>
          <p:cNvPr id="12" name="Rectangle 11"/>
          <p:cNvSpPr/>
          <p:nvPr/>
        </p:nvSpPr>
        <p:spPr>
          <a:xfrm>
            <a:off x="235567" y="5143174"/>
            <a:ext cx="9601200" cy="461665"/>
          </a:xfrm>
          <a:prstGeom prst="rect">
            <a:avLst/>
          </a:prstGeom>
        </p:spPr>
        <p:txBody>
          <a:bodyPr wrap="square">
            <a:spAutoFit/>
          </a:bodyPr>
          <a:lstStyle/>
          <a:p>
            <a:pPr marL="342900" indent="-342900">
              <a:buFont typeface="Wingdings" panose="05000000000000000000" pitchFamily="2" charset="2"/>
              <a:buChar char="Ø"/>
            </a:pPr>
            <a:r>
              <a:rPr lang="en-US" sz="2400" dirty="0">
                <a:solidFill>
                  <a:srgbClr val="333333"/>
                </a:solidFill>
                <a:latin typeface="Helvetica" panose="020B0604020202020204" pitchFamily="34" charset="0"/>
                <a:cs typeface="Helvetica" panose="020B0604020202020204" pitchFamily="34" charset="0"/>
              </a:rPr>
              <a:t>Backwards selection is frequently used with random forest models</a:t>
            </a:r>
            <a:endParaRPr lang="en-US"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1588629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Pros and Cons of Greedy Sequential Algorithms</a:t>
            </a:r>
            <a:endParaRPr lang="en-US" dirty="0"/>
          </a:p>
        </p:txBody>
      </p:sp>
      <p:sp>
        <p:nvSpPr>
          <p:cNvPr id="3" name="Text Placeholder 2"/>
          <p:cNvSpPr>
            <a:spLocks noGrp="1"/>
          </p:cNvSpPr>
          <p:nvPr>
            <p:ph type="body" sz="quarter" idx="13"/>
          </p:nvPr>
        </p:nvSpPr>
        <p:spPr>
          <a:xfrm>
            <a:off x="838200" y="1295400"/>
            <a:ext cx="10160000" cy="4267199"/>
          </a:xfrm>
        </p:spPr>
        <p:txBody>
          <a:bodyPr>
            <a:normAutofit/>
          </a:bodyPr>
          <a:lstStyle/>
          <a:p>
            <a:pPr>
              <a:lnSpc>
                <a:spcPct val="150000"/>
              </a:lnSpc>
              <a:buFont typeface="Wingdings" panose="05000000000000000000" pitchFamily="2" charset="2"/>
              <a:buChar char="Ø"/>
            </a:pPr>
            <a:r>
              <a:rPr lang="en-US" sz="2400" dirty="0" smtClean="0"/>
              <a:t>Pros</a:t>
            </a:r>
          </a:p>
          <a:p>
            <a:pPr marL="401638" indent="-177800">
              <a:lnSpc>
                <a:spcPct val="150000"/>
              </a:lnSpc>
              <a:buFont typeface="Wingdings" panose="05000000000000000000" pitchFamily="2" charset="2"/>
              <a:buChar char="ü"/>
            </a:pPr>
            <a:r>
              <a:rPr lang="en-US" sz="2400" dirty="0" smtClean="0"/>
              <a:t> Highest performance</a:t>
            </a:r>
          </a:p>
          <a:p>
            <a:pPr>
              <a:lnSpc>
                <a:spcPct val="150000"/>
              </a:lnSpc>
              <a:buFont typeface="Wingdings" panose="05000000000000000000" pitchFamily="2" charset="2"/>
              <a:buChar char="Ø"/>
            </a:pPr>
            <a:r>
              <a:rPr lang="en-US" sz="2400" dirty="0" smtClean="0"/>
              <a:t>Cons</a:t>
            </a:r>
          </a:p>
          <a:p>
            <a:pPr marL="465138" indent="-241300">
              <a:lnSpc>
                <a:spcPct val="150000"/>
              </a:lnSpc>
              <a:buFont typeface="Wingdings" panose="05000000000000000000" pitchFamily="2" charset="2"/>
              <a:buChar char="ü"/>
            </a:pPr>
            <a:r>
              <a:rPr lang="en-US" sz="2400" dirty="0" smtClean="0"/>
              <a:t>Computationally expensive</a:t>
            </a:r>
          </a:p>
          <a:p>
            <a:pPr marL="465138" indent="-241300">
              <a:lnSpc>
                <a:spcPct val="150000"/>
              </a:lnSpc>
              <a:buFont typeface="Wingdings" panose="05000000000000000000" pitchFamily="2" charset="2"/>
              <a:buChar char="ü"/>
            </a:pPr>
            <a:r>
              <a:rPr lang="en-US" sz="2400" dirty="0" smtClean="0"/>
              <a:t>Memory intensive</a:t>
            </a:r>
          </a:p>
          <a:p>
            <a:endParaRPr lang="en-US" dirty="0"/>
          </a:p>
          <a:p>
            <a:endParaRPr lang="en-US" dirty="0"/>
          </a:p>
        </p:txBody>
      </p:sp>
    </p:spTree>
    <p:extLst>
      <p:ext uri="{BB962C8B-B14F-4D97-AF65-F5344CB8AC3E}">
        <p14:creationId xmlns:p14="http://schemas.microsoft.com/office/powerpoint/2010/main" val="169574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normAutofit/>
          </a:bodyPr>
          <a:lstStyle/>
          <a:p>
            <a:pPr marL="0" lvl="1" algn="r">
              <a:spcBef>
                <a:spcPts val="1000"/>
              </a:spcBef>
            </a:pPr>
            <a:r>
              <a:rPr lang="en-US" sz="2400" dirty="0">
                <a:latin typeface="Helvetica" panose="020B0604020202020204" pitchFamily="34" charset="0"/>
                <a:cs typeface="Helvetica" panose="020B0604020202020204" pitchFamily="34" charset="0"/>
              </a:rPr>
              <a:t>In our next session:</a:t>
            </a:r>
            <a:r>
              <a:rPr lang="en-IN" sz="2400" dirty="0">
                <a:latin typeface="Helvetica" panose="020B0604020202020204" pitchFamily="34" charset="0"/>
                <a:cs typeface="Helvetica" panose="020B0604020202020204" pitchFamily="34" charset="0"/>
              </a:rPr>
              <a:t>Implementing Feature selection using Python</a:t>
            </a:r>
            <a:endParaRPr lang="en-US" sz="2400" dirty="0">
              <a:latin typeface="Helvetica" panose="020B0604020202020204" pitchFamily="34" charset="0"/>
              <a:cs typeface="Helvetica" panose="020B0604020202020204" pitchFamily="34" charset="0"/>
            </a:endParaRPr>
          </a:p>
          <a:p>
            <a:pPr marL="0" lvl="1" algn="r">
              <a:spcBef>
                <a:spcPts val="1000"/>
              </a:spcBef>
            </a:pPr>
            <a:endParaRPr lang="en-US" sz="2400" dirty="0">
              <a:latin typeface="Helvetica" panose="020B0604020202020204" pitchFamily="34" charset="0"/>
              <a:cs typeface="Helvetica" panose="020B0604020202020204" pitchFamily="34" charset="0"/>
            </a:endParaRPr>
          </a:p>
          <a:p>
            <a:endParaRPr lang="en-US"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0228172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16326</TotalTime>
  <Words>390</Words>
  <Application>Microsoft Office PowerPoint</Application>
  <PresentationFormat>Widescreen</PresentationFormat>
  <Paragraphs>77</Paragraphs>
  <Slides>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Helvetica</vt:lpstr>
      <vt:lpstr>Helvetica Light</vt:lpstr>
      <vt:lpstr>Wingdings</vt:lpstr>
      <vt:lpstr>Office Theme</vt:lpstr>
      <vt:lpstr>Wrapper Method for Feature Subset Selection</vt:lpstr>
      <vt:lpstr>Learning Objective</vt:lpstr>
      <vt:lpstr>Wrapper Based Methods</vt:lpstr>
      <vt:lpstr>Algorithm for Wrapper based method</vt:lpstr>
      <vt:lpstr>Sequential forward selection(SFS)</vt:lpstr>
      <vt:lpstr>Sequential Backward selection(SBS)</vt:lpstr>
      <vt:lpstr>Pros and Cons of Greedy Sequential Algorithms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441</cp:revision>
  <dcterms:created xsi:type="dcterms:W3CDTF">2018-10-16T06:13:57Z</dcterms:created>
  <dcterms:modified xsi:type="dcterms:W3CDTF">2019-07-19T10:19:28Z</dcterms:modified>
</cp:coreProperties>
</file>